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7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e88af178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e88af1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Это маленький интерактив, в который можно было бы сыграть, если бы у нас было время, так вот здесь на довольно примитивном уровне подтверждается сходство игры и искусства: цитаты о них подходят одинаково хорошо и к тому и к другому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[</a:t>
            </a:r>
            <a:r>
              <a:rPr lang="ru" sz="1500">
                <a:solidFill>
                  <a:srgbClr val="2A2723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Новиков А.М., Новиков Д.А. Методология</a:t>
            </a:r>
            <a:endParaRPr sz="1500">
              <a:solidFill>
                <a:srgbClr val="2A2723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2A2723"/>
                </a:solidFill>
                <a:highlight>
                  <a:srgbClr val="FFFF00"/>
                </a:highlight>
              </a:rPr>
              <a:t>. –– М.: СИНТЕГ. – 663 с.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7f178e02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7f178e0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чернышевский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7f178e02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7f178e0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толстой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7f178e02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17f178e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[</a:t>
            </a:r>
            <a:r>
              <a:rPr lang="ru" sz="1500">
                <a:solidFill>
                  <a:srgbClr val="2A2723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Новиков А.М., Новиков Д.А. Методология</a:t>
            </a:r>
            <a:endParaRPr sz="1500">
              <a:solidFill>
                <a:srgbClr val="2A2723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2A2723"/>
                </a:solidFill>
                <a:highlight>
                  <a:srgbClr val="FFFF00"/>
                </a:highlight>
              </a:rPr>
              <a:t>. –– М.: СИНТЕГ. – 663 с.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]</a:t>
            </a:r>
            <a:endParaRPr sz="1200">
              <a:solidFill>
                <a:schemeClr val="dk1"/>
              </a:solidFill>
              <a:highlight>
                <a:srgbClr val="FF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7f178e02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17f178e0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Выгодский</a:t>
            </a:r>
            <a:endParaRPr sz="1200">
              <a:solidFill>
                <a:schemeClr val="dk1"/>
              </a:solidFill>
              <a:highlight>
                <a:srgbClr val="FF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17f178e02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17f178e0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Можно начать с некоторых набросков о том, что такое игра и искусство в общих чертах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что интересно, исследования игр сосредоточены на детских играх исключительно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Игру выделяют как вид деятельности, не направленный на создание каких-либо материальных объектов, совершаемый исключительно ради самого процесса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Мыслители XIX—XX вв. неоднократно отмечали огромную значимость игрового начала в жизни и искусстве. В «Письмах об эстетическом воспитании» (письмо 15) Ф. </a:t>
            </a:r>
            <a:r>
              <a:rPr lang="ru">
                <a:highlight>
                  <a:srgbClr val="FFFF00"/>
                </a:highlight>
              </a:rPr>
              <a:t>Шиллер утверждал, что человек только тогда становится в полной мере самим собой, когда он играет.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*подозрительно похоже на искусство*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«Все священные игры искусства,— писал Ф. Шлегель,- суть не что иное, как отдаленное воспроизведение игры мироздания»"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Писатели и ученые (Л. Толстой, Т. Манн, В. Ф. Переверзев) говорили даже, впадая в односторонность, что искусство является игровой деятельностью по своей сути, что это — своеобразный вид игры.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Искусство - это деятельность связанная с освоением и созданием эстетических ценностей, оно также оперирует с какими-то своими реальностями, новыми смыслами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Р. Барт</a:t>
            </a:r>
            <a:r>
              <a:rPr lang="ru"/>
              <a:t>, всемирно известный французский филолог, представитель структурализма и постструктурализма,</a:t>
            </a:r>
            <a:r>
              <a:rPr lang="ru">
                <a:highlight>
                  <a:srgbClr val="FFFF00"/>
                </a:highlight>
              </a:rPr>
              <a:t> понимал писательскую деятельность и читательское восприятие как игру с языком, при которой главное — это удовольствие, получаемое от текста</a:t>
            </a:r>
            <a:r>
              <a:rPr lang="ru"/>
              <a:t>, ибо в искусстве «ароматная сочность» важнее знаний и мудрости'.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 *Но с этой позицией не согласны очень многие, особенно традиционное искусство. В общем смысле нельзя свести искусство к игре, но постмодернизм похож*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Это прежде всего такие вселенские и природные начала (универсалии), как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хаос и космос, движение и неподвижность, жизнь и смерть, свет и тьма</a:t>
            </a:r>
            <a:r>
              <a:rPr lang="ru">
                <a:solidFill>
                  <a:schemeClr val="dk1"/>
                </a:solidFill>
              </a:rPr>
              <a:t>, огонь и вода и т. п.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Неизменно значим и необычайно богат, далее,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антропологический аспект</a:t>
            </a:r>
            <a:r>
              <a:rPr lang="ru">
                <a:solidFill>
                  <a:schemeClr val="dk1"/>
                </a:solidFill>
              </a:rPr>
              <a:t> художественной тематики. Он включает в себя духовные начала человеческого бытия, сферу инстинктов, связанную с душевно-телесными устремлениями человека, надэпохальные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ситуации человеческой жизни</a:t>
            </a:r>
            <a:r>
              <a:rPr lang="ru">
                <a:solidFill>
                  <a:schemeClr val="dk1"/>
                </a:solidFill>
              </a:rPr>
              <a:t>, исторически устойчивые формы существования людей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в искусстве запечатлевается духовно-биографический опыт самих авторов</a:t>
            </a:r>
            <a:r>
              <a:rPr lang="ru">
                <a:solidFill>
                  <a:schemeClr val="dk1"/>
                </a:solidFill>
              </a:rPr>
              <a:t> (кстати автор мертв)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Игра, по Пиаже, имеет своей основной функцией защитить «я» ребенка от вынужденных аккомодации к реальности. Символ, будучи личным, индивидуальным, аффективным языком ребенка, и является основным средством такой эгоцентрической ассимиляции.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то есть тематики игры и искусства в целом довольно схожи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Игра</a:t>
            </a:r>
            <a:r>
              <a:rPr lang="ru">
                <a:solidFill>
                  <a:schemeClr val="dk1"/>
                </a:solidFill>
              </a:rPr>
              <a:t> естественным образом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имеет определенные границы и рамки</a:t>
            </a:r>
            <a:r>
              <a:rPr lang="ru">
                <a:solidFill>
                  <a:schemeClr val="dk1"/>
                </a:solidFill>
              </a:rPr>
              <a:t>.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игровая деятельность самоцельна и замкнута в себе, то художественное творчество направлено на результат — на создание произведения как ценности</a:t>
            </a:r>
            <a:r>
              <a:rPr lang="ru">
                <a:solidFill>
                  <a:schemeClr val="dk1"/>
                </a:solidFill>
              </a:rPr>
              <a:t>. Часто игра может в нее вплетаться, но скорее как средство, а не как цель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*Можно поспорить, что в искусстве процессивность играет не такую существенную роль*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Но в любом искусстве как процессе есть во-первых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переживание автором собственной творческой энергии</a:t>
            </a:r>
            <a:r>
              <a:rPr lang="ru">
                <a:solidFill>
                  <a:schemeClr val="dk1"/>
                </a:solidFill>
              </a:rPr>
              <a:t>, во вторых есть современное искусство, становящееся в большей степени процессивным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Г.-Г. Гадамер: «Каждый ошибочно провозглашаемый конец искусства будет становиться началом нового искусства»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highlight>
                  <a:srgbClr val="FFFF00"/>
                </a:highlight>
              </a:rPr>
              <a:t>если для традиционного искусства очевидно, что является его продуктом, материальным воплощением, для современного это уже не непреложная истина.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современное искусство, как и игра, часто занимается реконструированием реальности, образов, созданием новых смыслов на основе знакомых предметов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концептуальное искусство: может не предполагать результата, быть идейным, что едва ли материальное воплощение, что роднит его с интеллектуальными играми, игровым выстраиванием логических концепций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Игра</a:t>
            </a:r>
            <a:r>
              <a:rPr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предлагают коллективное восприятие, точнее говоря, восприятие в коллективе, участники которого объединяются воспринимаемой игрой</a:t>
            </a:r>
            <a:r>
              <a:rPr lang="ru">
                <a:solidFill>
                  <a:schemeClr val="dk1"/>
                </a:solidFill>
              </a:rPr>
              <a:t>..</a:t>
            </a: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Зритель, даже не игрок, включается в игровую деятельность как бы «пропуская» игру через себя. Он совсем не пассивен в игре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роль зрителя в искусстве выделяли еще Фуко и Барт. в традиционном искусстве восприятие было существенным, сейчас же на примере реляционного искусства оно является его краеугольным камнем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искусство, изучающее и переизобретающее обмены между людьми, общение, взаимодействие в некоторых спродюссированных условиях очень напоминает игру: зритель, участник оказывается погружен в другую реальность со своими правилами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сейчас зритель часто включается в канву произведения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7e88af178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7e88af1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Здесь можно обратиться к мифам об искусстве и играх, которые существуют в обществе и также отражают то, как мы воспринимаем эти явления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В игры кажется играют только дети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 те же дети наверное могли бы создавать абстрактное искусство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П.П. Блонский (педагог и психолог) склонен думать, что «игры вообще» не существует, не существует вида деятельности, который бы подходил под это понятие, ибо само понятие игры есть понятие взрослых, для ребенка же все серьезно. И это понятие должно быть изгнано из психологии.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игра в нашем сознании как бы противостоит серьезному.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современное искусство тоже пользуется репутацией несерьезного, детского, несущественного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постмодерн - искусство как игра без цели создания чего-то нового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игра - ради игры, нет цели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цитаты из реляционной эстетики буррио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художественная деятельность представляет собой не какую-то незыблемую сущность, а игру, чьи формы, способы и функции варьируются от одного периода или социального контекста к другому.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искусство считало своим долгом подготавливать или возвещать грядущий мир; сегодня оно моделирует возможные миры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rgbClr val="FFFF00"/>
                </a:highlight>
              </a:rPr>
              <a:t>теперь произведение преподносится, скорее, как промежуток времени, который нам предлагается пережить, как инициатива бесконечной дискуссии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ru">
                <a:solidFill>
                  <a:schemeClr val="dk1"/>
                </a:solidFill>
              </a:rPr>
              <a:t>это то, чем естественным образом является игра - какое-то совместное действие в ограниченном пространстве и времени с целью опыта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интересно, что в древности и искусство и игра были связаны довольно тесно - ритуальные, мистические функции, функции социализации, затем искусство перешло к возвышенным сферам деятельности, а игра - наоборот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сейчас кажется идет сближение, искусство становится более процессивным и построенным на взаимодействиях, игра - перестает быть глупым занятием только для детей, становится сложнее и внешне и внутренне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00"/>
                </a:highlight>
              </a:rPr>
              <a:t>кажется искусство перестало быть чем-то априори серьезным и стало в том числе заигрывающим, игра же, напротив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AFA"/>
                </a:highlight>
              </a:rPr>
              <a:t>Спектакль - это не совокупность образов, но общественное отношение между людьми, опосредованное образами.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и искусство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Зубарева Наталия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 for интерактив ... или </a:t>
            </a:r>
            <a:endParaRPr sz="3000"/>
          </a:p>
        </p:txBody>
      </p:sp>
      <p:sp>
        <p:nvSpPr>
          <p:cNvPr id="135" name="Google Shape;135;p22"/>
          <p:cNvSpPr txBox="1"/>
          <p:nvPr/>
        </p:nvSpPr>
        <p:spPr>
          <a:xfrm>
            <a:off x="0" y="1645375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Исключительность и обособленность игры проявляется самым характерным образом в таинственности, которой игра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любит себя окружать.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6309875" y="1778225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378125" y="2705575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/>
        </p:nvSpPr>
        <p:spPr>
          <a:xfrm>
            <a:off x="155850" y="1845100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Искусство воспроизводит все, что есть интересного для человека в жизни, воспроизведение жизни - общий, характеристический признак искусства.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6465750" y="2887250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-516825" y="1965775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155850" y="1845100"/>
            <a:ext cx="883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Искусство - есть одно из средств единения людей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-478025" y="1965800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6659825" y="1669825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4035000" y="775300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0" y="599100"/>
            <a:ext cx="10440000" cy="3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Причем, духовный мир игрока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несет в себе наряду с личностной психологией и общественную психологию, выражая в игре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в том числе общественные идеи, общественные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настроения, проблемы, потребности и идеалы, 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но опять же через призму личностного выражения.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-458425" y="1829175"/>
            <a:ext cx="2522400" cy="43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190900" y="1695350"/>
            <a:ext cx="8719500" cy="3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Искусство есть скорее организация нашего поведения на будущее, установка вперед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использованной литературы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400">
                <a:solidFill>
                  <a:srgbClr val="000000"/>
                </a:solidFill>
              </a:rPr>
              <a:t>Новиков А.М. Методология игровой деятельности. – М.: Издательство «Эгвес», 2006. – 48 с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400">
                <a:solidFill>
                  <a:srgbClr val="000000"/>
                </a:solidFill>
              </a:rPr>
              <a:t>Хализев, В. Е. Теория литературы: Учебник/В. Е. Хализев.— 4-е изд., испр.и доп.— М.: Высш. шк., 2004.-405 с.</a:t>
            </a:r>
            <a:endParaRPr sz="2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400">
                <a:solidFill>
                  <a:srgbClr val="000000"/>
                </a:solidFill>
              </a:rPr>
              <a:t>Буррио, Николя Реляционная эстетика. Постпродукция. — М.: Ад Маргинем Пресс, 2016. — (Garage pro). — 216 с.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использованной литературы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5400" rtl="0" algn="l"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ru" sz="2400">
                <a:solidFill>
                  <a:srgbClr val="000000"/>
                </a:solidFill>
              </a:rPr>
              <a:t>Обществознание. Новый полный справочник для подготовки к ЕГЭ. Под ред. Баранова П.А. 4-е изд., перераб. и доп. - М.: 2018. - 544 с.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marR="25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Юркин Ю. М.: Лекция “Дематериализация искусства”. Ад Маргинем, 2020.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09550" y="142350"/>
            <a:ext cx="8576400" cy="5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Игра как область деятельности</a:t>
            </a:r>
            <a:endParaRPr sz="30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3543" l="2000" r="3176" t="3216"/>
          <a:stretch/>
        </p:blipFill>
        <p:spPr>
          <a:xfrm>
            <a:off x="4960175" y="2571750"/>
            <a:ext cx="4107625" cy="2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8925" y="846925"/>
            <a:ext cx="7359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цель - сам процесс, 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а не производство чего-либо материального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мнимые ситуации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особая фантазийная реальность 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функция социализации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моделирование реального мира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09550" y="142350"/>
            <a:ext cx="85764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Искусство </a:t>
            </a:r>
            <a:r>
              <a:rPr lang="ru" sz="3000"/>
              <a:t>как область деятельности</a:t>
            </a:r>
            <a:endParaRPr sz="300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556" l="0" r="7123" t="2363"/>
          <a:stretch/>
        </p:blipFill>
        <p:spPr>
          <a:xfrm>
            <a:off x="5156575" y="1067450"/>
            <a:ext cx="3930700" cy="40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41575" y="846925"/>
            <a:ext cx="7359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освоение и создание 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эстетических ценностей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новая неутилитарная реальность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образность и наглядность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фантазия, самореализация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изучение действительности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социализация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магия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ld Standard TT"/>
              <a:buChar char="●"/>
            </a:pPr>
            <a:r>
              <a:rPr lang="ru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коммуникативность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5500" y="-266522"/>
            <a:ext cx="10208701" cy="69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800700" y="222675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константы бытия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человеческое бытие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опыт автора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(автор мертв)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Тематика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305900" y="260775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ассимиляция действительности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ru" sz="2400">
                <a:solidFill>
                  <a:srgbClr val="000000"/>
                </a:solidFill>
              </a:rPr>
              <a:t>жизненные ситуации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Процессивность</a:t>
            </a:r>
            <a:endParaRPr sz="30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3225"/>
            <a:ext cx="4487063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92100" y="2322650"/>
            <a:ext cx="6644802" cy="43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1493650"/>
            <a:ext cx="85206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рамки пространства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и времени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6138850" y="4178325"/>
            <a:ext cx="8520600" cy="6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вдохновение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Результат</a:t>
            </a:r>
            <a:endParaRPr sz="30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925" y="445025"/>
            <a:ext cx="6002075" cy="378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50" y="2571750"/>
            <a:ext cx="4014075" cy="2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17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Реляционность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850" y="209850"/>
            <a:ext cx="5014976" cy="30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78" y="1910951"/>
            <a:ext cx="4862675" cy="31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304" y="238025"/>
            <a:ext cx="6212575" cy="37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Несерьезность</a:t>
            </a:r>
            <a:endParaRPr sz="30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0" y="2393021"/>
            <a:ext cx="3863100" cy="25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-546775" y="521225"/>
            <a:ext cx="53412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</a:rPr>
              <a:t>Тенденции сближения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</a:rPr>
              <a:t>  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2639075" y="2265150"/>
            <a:ext cx="8520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</a:rPr>
              <a:t>искусство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38100" y="25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игра</a:t>
            </a:r>
            <a:endParaRPr sz="3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22" name="Google Shape;122;p21"/>
          <p:cNvCxnSpPr/>
          <p:nvPr/>
        </p:nvCxnSpPr>
        <p:spPr>
          <a:xfrm>
            <a:off x="2044200" y="3165225"/>
            <a:ext cx="2241900" cy="1868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1"/>
          <p:cNvCxnSpPr/>
          <p:nvPr/>
        </p:nvCxnSpPr>
        <p:spPr>
          <a:xfrm flipH="1" rot="10800000">
            <a:off x="2287025" y="2857625"/>
            <a:ext cx="2175000" cy="9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1"/>
          <p:cNvCxnSpPr/>
          <p:nvPr/>
        </p:nvCxnSpPr>
        <p:spPr>
          <a:xfrm flipH="1" rot="10800000">
            <a:off x="2075625" y="1274825"/>
            <a:ext cx="2113200" cy="1425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/>
          <p:nvPr/>
        </p:nvCxnSpPr>
        <p:spPr>
          <a:xfrm rot="10800000">
            <a:off x="6098975" y="219825"/>
            <a:ext cx="341400" cy="2044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/>
          <p:nvPr/>
        </p:nvCxnSpPr>
        <p:spPr>
          <a:xfrm flipH="1">
            <a:off x="6044675" y="2879475"/>
            <a:ext cx="395700" cy="1980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/>
          <p:nvPr/>
        </p:nvCxnSpPr>
        <p:spPr>
          <a:xfrm flipH="1">
            <a:off x="4794375" y="2615700"/>
            <a:ext cx="1184400" cy="246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1"/>
          <p:cNvCxnSpPr/>
          <p:nvPr/>
        </p:nvCxnSpPr>
        <p:spPr>
          <a:xfrm flipH="1" rot="10800000">
            <a:off x="7114775" y="277025"/>
            <a:ext cx="1347900" cy="2082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1"/>
          <p:cNvCxnSpPr/>
          <p:nvPr/>
        </p:nvCxnSpPr>
        <p:spPr>
          <a:xfrm flipH="1">
            <a:off x="285800" y="3143250"/>
            <a:ext cx="1318800" cy="1758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